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5" r:id="rId6"/>
    <p:sldId id="266" r:id="rId7"/>
    <p:sldId id="267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6000" contrast="85000"/>
          </a:blip>
          <a:stretch>
            <a:fillRect/>
          </a:stretch>
        </p:blipFill>
        <p:spPr>
          <a:xfrm>
            <a:off x="0" y="281879"/>
            <a:ext cx="9144000" cy="1817622"/>
          </a:xfrm>
          <a:prstGeom prst="rect">
            <a:avLst/>
          </a:prstGeom>
        </p:spPr>
      </p:pic>
      <p:pic>
        <p:nvPicPr>
          <p:cNvPr id="8" name="Picture 7" descr="2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80000"/>
          </a:blip>
          <a:stretch>
            <a:fillRect/>
          </a:stretch>
        </p:blipFill>
        <p:spPr>
          <a:xfrm>
            <a:off x="0" y="631024"/>
            <a:ext cx="9144000" cy="1606214"/>
          </a:xfrm>
          <a:prstGeom prst="rect">
            <a:avLst/>
          </a:prstGeom>
        </p:spPr>
      </p:pic>
      <p:pic>
        <p:nvPicPr>
          <p:cNvPr id="9" name="Picture 8" descr="3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63000"/>
          </a:blip>
          <a:stretch>
            <a:fillRect/>
          </a:stretch>
        </p:blipFill>
        <p:spPr>
          <a:xfrm>
            <a:off x="0" y="978465"/>
            <a:ext cx="9144000" cy="1404527"/>
          </a:xfrm>
          <a:prstGeom prst="rect">
            <a:avLst/>
          </a:prstGeom>
        </p:spPr>
      </p:pic>
      <p:pic>
        <p:nvPicPr>
          <p:cNvPr id="10" name="Picture 9" descr="4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6000"/>
          </a:blip>
          <a:stretch>
            <a:fillRect/>
          </a:stretch>
        </p:blipFill>
        <p:spPr>
          <a:xfrm>
            <a:off x="0" y="1327960"/>
            <a:ext cx="9144000" cy="1219848"/>
          </a:xfrm>
          <a:prstGeom prst="rect">
            <a:avLst/>
          </a:prstGeom>
        </p:spPr>
      </p:pic>
      <p:pic>
        <p:nvPicPr>
          <p:cNvPr id="11" name="Picture 10" descr="5.png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1000" contrast="71000"/>
          </a:blip>
          <a:stretch>
            <a:fillRect/>
          </a:stretch>
        </p:blipFill>
        <p:spPr>
          <a:xfrm>
            <a:off x="0" y="1677807"/>
            <a:ext cx="9144000" cy="1052180"/>
          </a:xfrm>
          <a:prstGeom prst="rect">
            <a:avLst/>
          </a:prstGeom>
        </p:spPr>
      </p:pic>
      <p:pic>
        <p:nvPicPr>
          <p:cNvPr id="12" name="Picture 11" descr="6.png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44000" contrast="83000"/>
          </a:blip>
          <a:stretch>
            <a:fillRect/>
          </a:stretch>
        </p:blipFill>
        <p:spPr>
          <a:xfrm>
            <a:off x="0" y="2023438"/>
            <a:ext cx="9144000" cy="901521"/>
          </a:xfrm>
          <a:prstGeom prst="rect">
            <a:avLst/>
          </a:prstGeom>
        </p:spPr>
      </p:pic>
      <p:pic>
        <p:nvPicPr>
          <p:cNvPr id="13" name="Picture 12" descr="7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47000"/>
          </a:blip>
          <a:stretch>
            <a:fillRect/>
          </a:stretch>
        </p:blipFill>
        <p:spPr>
          <a:xfrm>
            <a:off x="0" y="2363940"/>
            <a:ext cx="9144000" cy="777592"/>
          </a:xfrm>
          <a:prstGeom prst="rect">
            <a:avLst/>
          </a:prstGeom>
        </p:spPr>
      </p:pic>
      <p:pic>
        <p:nvPicPr>
          <p:cNvPr id="14" name="Picture 13" descr="8.pn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lum bright="36000" contrast="61000"/>
          </a:blip>
          <a:stretch>
            <a:fillRect/>
          </a:stretch>
        </p:blipFill>
        <p:spPr>
          <a:xfrm>
            <a:off x="0" y="2433277"/>
            <a:ext cx="9144000" cy="945260"/>
          </a:xfrm>
          <a:prstGeom prst="rect">
            <a:avLst/>
          </a:prstGeom>
        </p:spPr>
      </p:pic>
      <p:pic>
        <p:nvPicPr>
          <p:cNvPr id="16" name="Picture 15" descr="9.png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6000" contrast="77000"/>
          </a:blip>
          <a:stretch>
            <a:fillRect/>
          </a:stretch>
        </p:blipFill>
        <p:spPr>
          <a:xfrm>
            <a:off x="0" y="2504941"/>
            <a:ext cx="9144000" cy="1129939"/>
          </a:xfrm>
          <a:prstGeom prst="rect">
            <a:avLst/>
          </a:prstGeom>
        </p:spPr>
      </p:pic>
      <p:pic>
        <p:nvPicPr>
          <p:cNvPr id="17" name="Picture 16" descr="10.png"/>
          <p:cNvPicPr>
            <a:picLocks noChangeAspect="1"/>
          </p:cNvPicPr>
          <p:nvPr userDrawn="1"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5000" contrast="78000"/>
          </a:blip>
          <a:stretch>
            <a:fillRect/>
          </a:stretch>
        </p:blipFill>
        <p:spPr>
          <a:xfrm>
            <a:off x="0" y="2582046"/>
            <a:ext cx="9144000" cy="1324337"/>
          </a:xfrm>
          <a:prstGeom prst="rect">
            <a:avLst/>
          </a:prstGeom>
        </p:spPr>
      </p:pic>
      <p:pic>
        <p:nvPicPr>
          <p:cNvPr id="18" name="Picture 17" descr="11.png"/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43000" contrast="72000"/>
          </a:blip>
          <a:stretch>
            <a:fillRect/>
          </a:stretch>
        </p:blipFill>
        <p:spPr>
          <a:xfrm>
            <a:off x="0" y="2662955"/>
            <a:ext cx="9144000" cy="1538175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51000"/>
          </a:blip>
          <a:stretch>
            <a:fillRect/>
          </a:stretch>
        </p:blipFill>
        <p:spPr>
          <a:xfrm>
            <a:off x="0" y="2740940"/>
            <a:ext cx="9144000" cy="1759302"/>
          </a:xfrm>
          <a:prstGeom prst="rect">
            <a:avLst/>
          </a:prstGeom>
        </p:spPr>
      </p:pic>
      <p:pic>
        <p:nvPicPr>
          <p:cNvPr id="21" name="Picture 20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51292" y="648415"/>
            <a:ext cx="222504" cy="222504"/>
          </a:xfrm>
          <a:prstGeom prst="rect">
            <a:avLst/>
          </a:prstGeom>
        </p:spPr>
      </p:pic>
      <p:pic>
        <p:nvPicPr>
          <p:cNvPr id="22" name="Picture 21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32196" y="454431"/>
            <a:ext cx="222504" cy="222504"/>
          </a:xfrm>
          <a:prstGeom prst="rect">
            <a:avLst/>
          </a:prstGeom>
        </p:spPr>
      </p:pic>
      <p:pic>
        <p:nvPicPr>
          <p:cNvPr id="23" name="Picture 22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444748" y="631024"/>
            <a:ext cx="222504" cy="222504"/>
          </a:xfrm>
          <a:prstGeom prst="rect">
            <a:avLst/>
          </a:prstGeom>
        </p:spPr>
      </p:pic>
      <p:pic>
        <p:nvPicPr>
          <p:cNvPr id="24" name="Picture 23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13296" y="565683"/>
            <a:ext cx="222504" cy="222504"/>
          </a:xfrm>
          <a:prstGeom prst="rect">
            <a:avLst/>
          </a:prstGeom>
        </p:spPr>
      </p:pic>
      <p:pic>
        <p:nvPicPr>
          <p:cNvPr id="25" name="Picture 24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854700" y="1259575"/>
            <a:ext cx="222504" cy="222504"/>
          </a:xfrm>
          <a:prstGeom prst="rect">
            <a:avLst/>
          </a:prstGeom>
        </p:spPr>
      </p:pic>
      <p:pic>
        <p:nvPicPr>
          <p:cNvPr id="26" name="Picture 25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45475" y="59375"/>
            <a:ext cx="222504" cy="222504"/>
          </a:xfrm>
          <a:prstGeom prst="rect">
            <a:avLst/>
          </a:prstGeom>
        </p:spPr>
      </p:pic>
      <p:pic>
        <p:nvPicPr>
          <p:cNvPr id="27" name="Picture 26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556000" y="1677807"/>
            <a:ext cx="222504" cy="222504"/>
          </a:xfrm>
          <a:prstGeom prst="rect">
            <a:avLst/>
          </a:prstGeom>
        </p:spPr>
      </p:pic>
      <p:pic>
        <p:nvPicPr>
          <p:cNvPr id="28" name="Picture 27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38249" y="1245859"/>
            <a:ext cx="222504" cy="222504"/>
          </a:xfrm>
          <a:prstGeom prst="rect">
            <a:avLst/>
          </a:prstGeom>
        </p:spPr>
      </p:pic>
      <p:pic>
        <p:nvPicPr>
          <p:cNvPr id="29" name="Picture 28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806956" y="204495"/>
            <a:ext cx="222504" cy="222504"/>
          </a:xfrm>
          <a:prstGeom prst="rect">
            <a:avLst/>
          </a:prstGeom>
        </p:spPr>
      </p:pic>
      <p:pic>
        <p:nvPicPr>
          <p:cNvPr id="30" name="Picture 29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82600" y="1616534"/>
            <a:ext cx="222504" cy="222504"/>
          </a:xfrm>
          <a:prstGeom prst="rect">
            <a:avLst/>
          </a:prstGeom>
        </p:spPr>
      </p:pic>
      <p:pic>
        <p:nvPicPr>
          <p:cNvPr id="31" name="Picture 30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310888" y="155727"/>
            <a:ext cx="222504" cy="222504"/>
          </a:xfrm>
          <a:prstGeom prst="rect">
            <a:avLst/>
          </a:prstGeom>
        </p:spPr>
      </p:pic>
      <p:pic>
        <p:nvPicPr>
          <p:cNvPr id="32" name="Picture 31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33392" y="1105456"/>
            <a:ext cx="222504" cy="222504"/>
          </a:xfrm>
          <a:prstGeom prst="rect">
            <a:avLst/>
          </a:prstGeom>
        </p:spPr>
      </p:pic>
      <p:pic>
        <p:nvPicPr>
          <p:cNvPr id="33" name="Picture 32" descr="MEDIUMsta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5104" y="454431"/>
            <a:ext cx="222504" cy="222504"/>
          </a:xfrm>
          <a:prstGeom prst="rect">
            <a:avLst/>
          </a:prstGeom>
        </p:spPr>
      </p:pic>
      <p:pic>
        <p:nvPicPr>
          <p:cNvPr id="35" name="Picture 34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3333496" y="1433311"/>
            <a:ext cx="97536" cy="97536"/>
          </a:xfrm>
          <a:prstGeom prst="rect">
            <a:avLst/>
          </a:prstGeom>
        </p:spPr>
      </p:pic>
      <p:pic>
        <p:nvPicPr>
          <p:cNvPr id="36" name="Picture 35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4168521" y="690651"/>
            <a:ext cx="97536" cy="97536"/>
          </a:xfrm>
          <a:prstGeom prst="rect">
            <a:avLst/>
          </a:prstGeom>
        </p:spPr>
      </p:pic>
      <p:pic>
        <p:nvPicPr>
          <p:cNvPr id="37" name="Picture 36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5103368" y="1273291"/>
            <a:ext cx="97536" cy="97536"/>
          </a:xfrm>
          <a:prstGeom prst="rect">
            <a:avLst/>
          </a:prstGeom>
        </p:spPr>
      </p:pic>
      <p:pic>
        <p:nvPicPr>
          <p:cNvPr id="38" name="Picture 37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2844800" y="266979"/>
            <a:ext cx="97536" cy="97536"/>
          </a:xfrm>
          <a:prstGeom prst="rect">
            <a:avLst/>
          </a:prstGeom>
        </p:spPr>
      </p:pic>
      <p:pic>
        <p:nvPicPr>
          <p:cNvPr id="39" name="Picture 38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816356" y="1030939"/>
            <a:ext cx="97536" cy="97536"/>
          </a:xfrm>
          <a:prstGeom prst="rect">
            <a:avLst/>
          </a:prstGeom>
        </p:spPr>
      </p:pic>
      <p:pic>
        <p:nvPicPr>
          <p:cNvPr id="40" name="Picture 39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1806956" y="1616534"/>
            <a:ext cx="97536" cy="97536"/>
          </a:xfrm>
          <a:prstGeom prst="rect">
            <a:avLst/>
          </a:prstGeom>
        </p:spPr>
      </p:pic>
      <p:pic>
        <p:nvPicPr>
          <p:cNvPr id="41" name="Picture 40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6244971" y="266979"/>
            <a:ext cx="97536" cy="97536"/>
          </a:xfrm>
          <a:prstGeom prst="rect">
            <a:avLst/>
          </a:prstGeom>
        </p:spPr>
      </p:pic>
      <p:pic>
        <p:nvPicPr>
          <p:cNvPr id="42" name="Picture 41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6715760" y="1370827"/>
            <a:ext cx="97536" cy="97536"/>
          </a:xfrm>
          <a:prstGeom prst="rect">
            <a:avLst/>
          </a:prstGeom>
        </p:spPr>
      </p:pic>
      <p:pic>
        <p:nvPicPr>
          <p:cNvPr id="43" name="Picture 42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8273796" y="364515"/>
            <a:ext cx="97536" cy="97536"/>
          </a:xfrm>
          <a:prstGeom prst="rect">
            <a:avLst/>
          </a:prstGeom>
        </p:spPr>
      </p:pic>
      <p:pic>
        <p:nvPicPr>
          <p:cNvPr id="44" name="Picture 43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2558289" y="933403"/>
            <a:ext cx="97536" cy="97536"/>
          </a:xfrm>
          <a:prstGeom prst="rect">
            <a:avLst/>
          </a:prstGeom>
        </p:spPr>
      </p:pic>
      <p:pic>
        <p:nvPicPr>
          <p:cNvPr id="45" name="Picture 44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1695703" y="773383"/>
            <a:ext cx="97536" cy="97536"/>
          </a:xfrm>
          <a:prstGeom prst="rect">
            <a:avLst/>
          </a:prstGeom>
        </p:spPr>
      </p:pic>
      <p:pic>
        <p:nvPicPr>
          <p:cNvPr id="46" name="Picture 45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7521321" y="788187"/>
            <a:ext cx="97536" cy="97536"/>
          </a:xfrm>
          <a:prstGeom prst="rect">
            <a:avLst/>
          </a:prstGeom>
        </p:spPr>
      </p:pic>
      <p:pic>
        <p:nvPicPr>
          <p:cNvPr id="47" name="Picture 46" descr="LITTLEstar.png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6000" contrast="52000"/>
          </a:blip>
          <a:stretch>
            <a:fillRect/>
          </a:stretch>
        </p:blipFill>
        <p:spPr>
          <a:xfrm>
            <a:off x="206121" y="142011"/>
            <a:ext cx="97536" cy="975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6000"/>
          </a:blip>
          <a:stretch>
            <a:fillRect/>
          </a:stretch>
        </p:blipFill>
        <p:spPr>
          <a:xfrm>
            <a:off x="0" y="108112"/>
            <a:ext cx="9144000" cy="1219848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6000" contrast="85000"/>
          </a:blip>
          <a:stretch>
            <a:fillRect/>
          </a:stretch>
        </p:blipFill>
        <p:spPr>
          <a:xfrm rot="16200000">
            <a:off x="-3224110" y="2747393"/>
            <a:ext cx="6858000" cy="1363217"/>
          </a:xfrm>
          <a:prstGeom prst="rect">
            <a:avLst/>
          </a:prstGeom>
        </p:spPr>
      </p:pic>
      <p:pic>
        <p:nvPicPr>
          <p:cNvPr id="9" name="Picture 8" descr="2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80000"/>
          </a:blip>
          <a:stretch>
            <a:fillRect/>
          </a:stretch>
        </p:blipFill>
        <p:spPr>
          <a:xfrm rot="16200000">
            <a:off x="-3044380" y="2826672"/>
            <a:ext cx="6858002" cy="1204661"/>
          </a:xfrm>
          <a:prstGeom prst="rect">
            <a:avLst/>
          </a:prstGeom>
        </p:spPr>
      </p:pic>
      <p:pic>
        <p:nvPicPr>
          <p:cNvPr id="10" name="Picture 9" descr="3.png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63000"/>
          </a:blip>
          <a:stretch>
            <a:fillRect/>
          </a:stretch>
        </p:blipFill>
        <p:spPr>
          <a:xfrm rot="16200000">
            <a:off x="-2858762" y="2902305"/>
            <a:ext cx="6858004" cy="1053395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DDFC-437B-4DD7-95E8-8E1EACD1BBF1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3D7F-44D6-4842-B8BF-08B379C22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0500" y="4356100"/>
            <a:ext cx="8750300" cy="1470025"/>
          </a:xfrm>
        </p:spPr>
        <p:txBody>
          <a:bodyPr>
            <a:norm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Competent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Adlerian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 Counseling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</a:b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 with LGBTQ Clients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" y="5742214"/>
            <a:ext cx="8750300" cy="7656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Presented by: Susan Belangee and Michael Chaney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3D7F-44D6-4842-B8BF-08B379C228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870858" y="245610"/>
            <a:ext cx="6662056" cy="639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Agenda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62588" y="1524000"/>
            <a:ext cx="7604043" cy="50491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Introductions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Review of handouts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Brief ACA Ethical Code review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Adlerian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 Ideas and Relevant Competencies</a:t>
            </a:r>
            <a:endParaRPr lang="en-US" sz="2400" noProof="0" dirty="0" smtClean="0">
              <a:solidFill>
                <a:schemeClr val="bg1">
                  <a:lumMod val="95000"/>
                </a:schemeClr>
              </a:solidFill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Case application and 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Q&amp;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Bookman Old Style" pitchFamily="18" charset="0"/>
              </a:rPr>
              <a:t>A time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524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Crucial ACA Ethical Guidelines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343" y="1567543"/>
            <a:ext cx="7322456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Attempts to alter or change the sexual orientations or gender identities (conversion therapy) of LGBT clients may be detrimental or even life-threatening, and, further, are not supported by the research and therefore should not be undertaken.</a:t>
            </a:r>
          </a:p>
          <a:p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Appropriate vs. Inappropriate referral (court case in Michigan regarding students’ rights to refer)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Considerations for boundaries of competency to address situation/diagnosis/problem and availability of training opportunities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Professional counselors and mental health professionals are expected to obtain continuing education on multicultural populations</a:t>
            </a:r>
          </a:p>
          <a:p>
            <a:pPr lvl="1"/>
            <a:endParaRPr lang="en-US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Bookman Old Style" pitchFamily="18" charset="0"/>
              </a:rPr>
              <a:t>Adlerian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Ideas and ALGBTIC Competencies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3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u="sng" dirty="0" err="1" smtClean="0">
                <a:solidFill>
                  <a:schemeClr val="bg1"/>
                </a:solidFill>
                <a:latin typeface="Bookman Old Style" pitchFamily="18" charset="0"/>
              </a:rPr>
              <a:t>Adlerian</a:t>
            </a:r>
            <a:r>
              <a:rPr lang="en-US" sz="2000" b="0" u="sng" dirty="0" smtClean="0">
                <a:solidFill>
                  <a:schemeClr val="bg1"/>
                </a:solidFill>
                <a:latin typeface="Bookman Old Style" pitchFamily="18" charset="0"/>
              </a:rPr>
              <a:t> Concepts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Belonging 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Social Interest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Inferiority Feelings</a:t>
            </a:r>
          </a:p>
          <a:p>
            <a:endParaRPr lang="en-US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344"/>
          </a:xfrm>
        </p:spPr>
        <p:txBody>
          <a:bodyPr>
            <a:normAutofit/>
          </a:bodyPr>
          <a:lstStyle/>
          <a:p>
            <a:pPr algn="ctr"/>
            <a:r>
              <a:rPr lang="en-US" sz="2000" b="0" u="sng" dirty="0" smtClean="0">
                <a:solidFill>
                  <a:schemeClr val="bg1"/>
                </a:solidFill>
                <a:latin typeface="Bookman Old Style" pitchFamily="18" charset="0"/>
              </a:rPr>
              <a:t>ALGBTIC Competencies</a:t>
            </a:r>
            <a:endParaRPr lang="en-US" sz="2000" b="0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6786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normative developmental tasks may be compromised; internalized homophobia and heterosexism; may experience social isolation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Not a lack of capacity as Adler posed; be familiar with cultural traditions, rituals, rites of passage as potential SI activities 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differentiate between the effects of stigma, reactions to stress, and symptoms of psychopathology when assessing and diagnosing the presenting concerns of LGBT clients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Bookman Old Style" pitchFamily="18" charset="0"/>
              </a:rPr>
              <a:t>Adlerian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Ideas and ALGBTIC Competencies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3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0" u="sng" dirty="0" err="1" smtClean="0">
                <a:solidFill>
                  <a:schemeClr val="bg1"/>
                </a:solidFill>
                <a:latin typeface="Bookman Old Style" pitchFamily="18" charset="0"/>
              </a:rPr>
              <a:t>Adlerian</a:t>
            </a:r>
            <a:r>
              <a:rPr lang="en-US" sz="2000" b="0" u="sng" dirty="0" smtClean="0">
                <a:solidFill>
                  <a:schemeClr val="bg1"/>
                </a:solidFill>
                <a:latin typeface="Bookman Old Style" pitchFamily="18" charset="0"/>
              </a:rPr>
              <a:t> Concepts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 purposefulness of behavior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Life style and life style assessment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Life tasks</a:t>
            </a:r>
          </a:p>
          <a:p>
            <a:endParaRPr lang="en-US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344"/>
          </a:xfrm>
        </p:spPr>
        <p:txBody>
          <a:bodyPr>
            <a:normAutofit/>
          </a:bodyPr>
          <a:lstStyle/>
          <a:p>
            <a:pPr algn="ctr"/>
            <a:r>
              <a:rPr lang="en-US" sz="2000" b="0" u="sng" dirty="0" smtClean="0">
                <a:solidFill>
                  <a:schemeClr val="bg1"/>
                </a:solidFill>
                <a:latin typeface="Bookman Old Style" pitchFamily="18" charset="0"/>
              </a:rPr>
              <a:t>ALGBTIC Competencies</a:t>
            </a:r>
            <a:endParaRPr lang="en-US" sz="2000" b="0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67868"/>
          </a:xfrm>
        </p:spPr>
        <p:txBody>
          <a:bodyPr>
            <a:normAutofit fontScale="5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consider sexual orientation and gender identity among the core characteristics that influence clients' perceptions of themselves and their worlds.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biological, familial, and psychosocial factors influence the course of development; “coming out” process; meaning of “lifestyle” is sensitive to LGBT clients so need to be mindful</a:t>
            </a:r>
          </a:p>
          <a:p>
            <a:pPr marL="342900" lvl="1" indent="-342900">
              <a:buNone/>
            </a:pPr>
            <a:endParaRPr lang="en-US" sz="21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1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help LGBT clients make career choices that facilitate both identity formation and job satisfaction; counter the occupational stereotypes that restrict the career development and decision-making of LGBT clients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acknowledge the societal prejudice and discrimination experienced by LGBT persons and assist them in overcoming internalized negative attitudes toward their sexual orientations and gender identities.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94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Case Application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46" y="1600201"/>
            <a:ext cx="7495953" cy="25996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Case of Tom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Bookman Old Style" pitchFamily="18" charset="0"/>
              </a:rPr>
              <a:t>Audience’s ideas about main concepts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Bookman Old Style" pitchFamily="18" charset="0"/>
              </a:rPr>
              <a:t>Discussion of life style information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  <a:latin typeface="Bookman Old Style" pitchFamily="18" charset="0"/>
              </a:rPr>
              <a:t>Exploration of early recollections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Cases from the audience ?</a:t>
            </a:r>
          </a:p>
          <a:p>
            <a:endParaRPr lang="en-US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13714" cy="683305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Adlerian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-based Ethical and Competent Application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0800"/>
            <a:ext cx="7707086" cy="526868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First – Do No Harm = Nonjudgmental, tentative stance regarding feedback to client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“ To see with the eyes of another, hear with the  ears of another, and feel with the heart of another . . is what we call social feeling” (our goal in </a:t>
            </a:r>
            <a:r>
              <a:rPr lang="en-US" sz="1800" dirty="0" err="1" smtClean="0">
                <a:solidFill>
                  <a:schemeClr val="bg1"/>
                </a:solidFill>
                <a:latin typeface="Bookman Old Style" pitchFamily="18" charset="0"/>
              </a:rPr>
              <a:t>Adlerian</a:t>
            </a:r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 counseling as counselors and also as social interest strategy for clients)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Realistic picture of client’s situation regarding feelings of inferiority (there may be truth to client’s feeling of “less than” that we must acknowledge; societal influence, familial influence, etc.)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Purposefulness of presenting concern in light of identity formation and other influences (e.g., societal, familial)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“Coming out” process and impact on life style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Holistic examination of life tasks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be mindful of heterosexist viewpoints, examples, assumptions, and </a:t>
            </a:r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ssessment tools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Allow client to guide  the process and “educate” counselor</a:t>
            </a: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87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35314"/>
            <a:ext cx="7467600" cy="50509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Two issues of JIP on counseling clients who identify as LGBTQ (1995 and 2008)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http://www.algbtic.org/resources/competencies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American Counseling Association. (2005). </a:t>
            </a:r>
            <a:r>
              <a:rPr lang="en-US" sz="2000" i="1" dirty="0" smtClean="0">
                <a:solidFill>
                  <a:schemeClr val="bg1"/>
                </a:solidFill>
                <a:latin typeface="Bookman Old Style" pitchFamily="18" charset="0"/>
              </a:rPr>
              <a:t>ACA Code of  	Ethics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. Washington, DC: Author.</a:t>
            </a:r>
          </a:p>
          <a:p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Contact information: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Susan Belangee (susanbelangee@aol.com)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Michael Chaney (</a:t>
            </a:r>
            <a:r>
              <a:rPr lang="en-US" sz="1600" dirty="0" err="1" smtClean="0">
                <a:solidFill>
                  <a:schemeClr val="bg1"/>
                </a:solidFill>
                <a:latin typeface="Bookman Old Style" pitchFamily="18" charset="0"/>
              </a:rPr>
              <a:t>chaney</a:t>
            </a:r>
            <a:r>
              <a:rPr lang="en-US" sz="1600" dirty="0" smtClean="0">
                <a:solidFill>
                  <a:schemeClr val="bg1"/>
                </a:solidFill>
                <a:latin typeface="Bookman Old Style" pitchFamily="18" charset="0"/>
              </a:rPr>
              <a:t> @</a:t>
            </a:r>
            <a:r>
              <a:rPr lang="en-US" sz="1600" dirty="0" err="1" smtClean="0">
                <a:solidFill>
                  <a:schemeClr val="bg1"/>
                </a:solidFill>
                <a:latin typeface="Bookman Old Style" pitchFamily="18" charset="0"/>
              </a:rPr>
              <a:t>oakland.edu</a:t>
            </a:r>
            <a:r>
              <a:rPr lang="en-US" sz="160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  <a:endParaRPr lang="en-US" sz="16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P0300045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9818AE-E997-4FC4-8E5A-E3A4C0299B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TP030004528</Template>
  <TotalTime>13028</TotalTime>
  <Words>550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TP030004528</vt:lpstr>
      <vt:lpstr>Competent Adlerian Counseling  with LGBTQ Clients</vt:lpstr>
      <vt:lpstr>Agenda </vt:lpstr>
      <vt:lpstr> Crucial ACA Ethical Guidelines</vt:lpstr>
      <vt:lpstr>Adlerian Ideas and ALGBTIC Competencies</vt:lpstr>
      <vt:lpstr>Adlerian Ideas and ALGBTIC Competencies</vt:lpstr>
      <vt:lpstr>Case Application</vt:lpstr>
      <vt:lpstr>Adlerian-based Ethical and Competent Application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Competent Adlerian Counseling  with LGBTQ Clients</dc:title>
  <dc:creator>Susan Belangee</dc:creator>
  <cp:lastModifiedBy>Susan Belangee</cp:lastModifiedBy>
  <cp:revision>68</cp:revision>
  <dcterms:created xsi:type="dcterms:W3CDTF">2012-05-16T20:02:55Z</dcterms:created>
  <dcterms:modified xsi:type="dcterms:W3CDTF">2012-06-05T18:44:04Z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TC300045289990</vt:lpwstr>
  </property>
</Properties>
</file>